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63" r:id="rId4"/>
    <p:sldId id="270" r:id="rId5"/>
    <p:sldId id="259" r:id="rId6"/>
    <p:sldId id="260" r:id="rId7"/>
    <p:sldId id="261" r:id="rId8"/>
    <p:sldId id="264" r:id="rId9"/>
    <p:sldId id="265" r:id="rId10"/>
    <p:sldId id="266" r:id="rId11"/>
    <p:sldId id="277" r:id="rId12"/>
    <p:sldId id="275" r:id="rId13"/>
    <p:sldId id="276" r:id="rId14"/>
    <p:sldId id="274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111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CDA412-AEE3-44C0-8DCF-6D61B014FAF8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60B108-8899-41DB-A934-2FB94BC78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3D51-350C-4BC5-AAB5-53A8C6B353E0}" type="datetime1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О_А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BDB9-E898-470D-9581-DDA186294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F460-8AAC-41FC-B8C0-5FBB29917B43}" type="datetime1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О_А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F8FA-B3A5-4F5E-832B-4CD143DAA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389B-364F-4A99-B294-092A5D3CF297}" type="datetime1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О_А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D0653-3729-493B-9647-9D2F9F639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ED576-9156-4595-B559-56B9236028B8}" type="datetime1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О_А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D0D6-31CE-4E16-9202-DA2664BC9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45330-4F97-488C-A9ED-5257CE7996DE}" type="datetime1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О_А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5580-53BA-4394-952D-2FFE126AD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CC4A-324D-4A2F-AEE5-9540BBAC3241}" type="datetime1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О_А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BF99-6370-44ED-804E-001775EAD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52EF-2A93-4361-9938-14F54F06E958}" type="datetime1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О_А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F1C5-E57C-4C2D-8FB3-111FBBF01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17A69-5036-4E18-9A76-A7FEC5096C93}" type="datetime1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О_А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1E694-84AE-40C3-8E36-F3D335478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DF1B-1456-478F-B3A8-113B26C73165}" type="datetime1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О_А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7269-E50D-4B18-BC56-1D4C67E34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9793-9B68-44DF-B60E-44BD04B19330}" type="datetime1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О_А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B777-6DE5-4045-A082-23936CE8A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30FE-109E-4AE4-9D6D-633B9B00FB3E}" type="datetime1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О_А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CF47-1990-4C66-8974-A30C3BA54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B2C4BB-4699-4CE5-B34E-88371A599FFA}" type="datetime1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О_А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70D268-4DFA-405A-90BA-0E02BE3DD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llforchildren.ru/pictures/showimg/school21/school2171jpg.htm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Pigeons-in-holes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ru.wikipedia.org/wiki/%D0%A4%D0%B0%D0%B9%D0%BB:TooManyPigeons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llforchildren.ru/pictures/showimg/school25/school2548jpg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llforchildren.ru/pictures/showimg/school21/school2175jpg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403350" y="3246438"/>
            <a:ext cx="6913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008000"/>
                </a:solidFill>
                <a:latin typeface="Times New Roman" pitchFamily="18" charset="0"/>
              </a:rPr>
              <a:t>Принцип      Дирихле</a:t>
            </a:r>
          </a:p>
        </p:txBody>
      </p:sp>
      <p:pic>
        <p:nvPicPr>
          <p:cNvPr id="2051" name="Picture 4" descr="Это заяц в клет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3463" y="404813"/>
            <a:ext cx="13906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	</a:t>
            </a:r>
            <a:br>
              <a:rPr lang="ru-RU" sz="4000" smtClean="0"/>
            </a:br>
            <a:r>
              <a:rPr lang="ru-RU" sz="2400" b="1" smtClean="0">
                <a:solidFill>
                  <a:srgbClr val="009900"/>
                </a:solidFill>
                <a:latin typeface="Times New Roman" pitchFamily="18" charset="0"/>
              </a:rPr>
              <a:t>В ковре размером 3x3 метра Коля проделал 8 дырок. Докажите, что из него можно вырезать коврик размером 1x1 метр, не содержащий внутри себя дырок.</a:t>
            </a:r>
            <a:br>
              <a:rPr lang="ru-RU" sz="2400" b="1" smtClean="0">
                <a:solidFill>
                  <a:srgbClr val="0099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ru-RU" sz="1800" b="1" smtClean="0">
                <a:solidFill>
                  <a:srgbClr val="009900"/>
                </a:solidFill>
                <a:latin typeface="Times New Roman" pitchFamily="18" charset="0"/>
              </a:rPr>
              <a:t>(Дырки можно считать точечными.)</a:t>
            </a:r>
            <a:r>
              <a:rPr lang="ru-RU" sz="4000" smtClean="0"/>
              <a:t> 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sz="half" idx="1"/>
          </p:nvPr>
        </p:nvSpPr>
        <p:spPr>
          <a:xfrm>
            <a:off x="0" y="2276475"/>
            <a:ext cx="5483225" cy="42814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smtClean="0"/>
              <a:t>РЕШЕНИЕ </a:t>
            </a:r>
          </a:p>
          <a:p>
            <a:pPr>
              <a:buFont typeface="Arial" charset="0"/>
              <a:buNone/>
            </a:pPr>
            <a:r>
              <a:rPr lang="ru-RU" sz="2400" smtClean="0"/>
              <a:t>         Здесь дырки будут «зайцами». Разрежем ковер на 9 ковриков размерами 1x1 метр. Так как ковриков-«клеток» — 9, а дырок-«зайцев» — 8, то найдется хотя бы одна «клетка», в которой не будет «зайцев», то есть найдется коврик без дырок внутри.</a:t>
            </a:r>
          </a:p>
        </p:txBody>
      </p:sp>
      <p:pic>
        <p:nvPicPr>
          <p:cNvPr id="11268" name="Picture 12" descr="school2171">
            <a:hlinkClick r:id="rId2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420938"/>
            <a:ext cx="3024188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924800" cy="12954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Геометрическая задача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Внутри равнобедренной трапеции со стороной 2 расположено 4 точки. Доказать, что расстояние между некоторыми двумя из них меньше 1.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19400" y="3733800"/>
            <a:ext cx="5791200" cy="23622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80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800" i="1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800" i="1" u="sng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u="sng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Разобьем трапецию со стороной 2 на три треугольника со стороной 1. Назовем их "клетками", а точки – "кроликами". По принципу Дирихле из четырех точек хотя бы две окажутся в одном из трех треугольников. Расстояние между этими точками меньше 1, поскольку точки не лежат в вершинах треугольников</a:t>
            </a:r>
            <a:r>
              <a:rPr lang="ru-RU" sz="1400" smtClean="0"/>
              <a:t> 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981200"/>
            <a:ext cx="4364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i="1" smtClean="0">
                <a:latin typeface="Times New Roman" pitchFamily="18" charset="0"/>
              </a:rPr>
              <a:t>Задача </a:t>
            </a:r>
            <a:r>
              <a:rPr lang="ru-RU" sz="2000" b="1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На планете Земля океан занимает больше половины площади поверхности. Докажите, что в мировом океане можно указать две диаметрально противоположные точки. </a:t>
            </a:r>
            <a:r>
              <a:rPr lang="ru-RU" sz="2000" i="1" u="sng" smtClean="0">
                <a:latin typeface="Times New Roman" pitchFamily="18" charset="0"/>
              </a:rPr>
              <a:t/>
            </a:r>
            <a:br>
              <a:rPr lang="ru-RU" sz="2000" i="1" u="sng" smtClean="0">
                <a:latin typeface="Times New Roman" pitchFamily="18" charset="0"/>
              </a:rPr>
            </a:br>
            <a:endParaRPr lang="ru-RU" sz="2000" i="1" u="sng" smtClean="0">
              <a:latin typeface="Times New Roman" pitchFamily="18" charset="0"/>
            </a:endParaRP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4385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05000"/>
            <a:ext cx="3154363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4800600" y="5410200"/>
            <a:ext cx="43434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tx2"/>
                </a:solidFill>
                <a:latin typeface="Times New Roman" pitchFamily="18" charset="0"/>
              </a:rPr>
              <a:t>Континент расположен между примерно </a:t>
            </a:r>
          </a:p>
          <a:p>
            <a:pPr>
              <a:lnSpc>
                <a:spcPct val="50000"/>
              </a:lnSpc>
            </a:pPr>
            <a:r>
              <a:rPr lang="ru-RU" sz="1600">
                <a:solidFill>
                  <a:schemeClr val="tx2"/>
                </a:solidFill>
                <a:latin typeface="Times New Roman" pitchFamily="18" charset="0"/>
              </a:rPr>
              <a:t>9° з. д. и 169° з. д., </a:t>
            </a:r>
            <a:r>
              <a:rPr lang="ru-RU" sz="1600">
                <a:latin typeface="Times New Roman" pitchFamily="18" charset="0"/>
              </a:rPr>
              <a:t>12° ю. ш. 81° с. ш.</a:t>
            </a:r>
            <a:r>
              <a:rPr lang="ru-RU">
                <a:latin typeface="Times New Roman" pitchFamily="18" charset="0"/>
              </a:rPr>
              <a:t>  </a:t>
            </a:r>
            <a:r>
              <a:rPr lang="ru-RU" sz="14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762000" y="5349875"/>
            <a:ext cx="33067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Times New Roman" pitchFamily="18" charset="0"/>
                <a:cs typeface="Arial" charset="0"/>
              </a:rPr>
              <a:t>Африка расположена между</a:t>
            </a:r>
          </a:p>
          <a:p>
            <a:r>
              <a:rPr lang="ru-RU" sz="1400">
                <a:latin typeface="Times New Roman" pitchFamily="18" charset="0"/>
                <a:cs typeface="Arial" charset="0"/>
              </a:rPr>
              <a:t> 37</a:t>
            </a:r>
            <a:r>
              <a:rPr lang="ru-RU" sz="140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°</a:t>
            </a:r>
            <a:r>
              <a:rPr lang="ru-RU" sz="1400">
                <a:latin typeface="Times New Roman" pitchFamily="18" charset="0"/>
                <a:cs typeface="Arial" charset="0"/>
              </a:rPr>
              <a:t> с. ш. и 35</a:t>
            </a:r>
            <a:r>
              <a:rPr lang="ru-RU" sz="140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°</a:t>
            </a:r>
            <a:r>
              <a:rPr lang="ru-RU" sz="1400">
                <a:latin typeface="Times New Roman" pitchFamily="18" charset="0"/>
                <a:cs typeface="Arial" charset="0"/>
              </a:rPr>
              <a:t> ю. ш.,  между 17 </a:t>
            </a:r>
            <a:r>
              <a:rPr lang="ru-RU" sz="140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°</a:t>
            </a:r>
            <a:r>
              <a:rPr lang="ru-RU" sz="1400">
                <a:latin typeface="Times New Roman" pitchFamily="18" charset="0"/>
                <a:cs typeface="Arial" charset="0"/>
              </a:rPr>
              <a:t> з.д., 51</a:t>
            </a:r>
            <a:r>
              <a:rPr lang="ru-RU" sz="140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°</a:t>
            </a:r>
            <a:r>
              <a:rPr lang="ru-RU" sz="1400">
                <a:latin typeface="Times New Roman" pitchFamily="18" charset="0"/>
                <a:cs typeface="Arial" charset="0"/>
              </a:rPr>
              <a:t>  з.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33400" y="4267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sz="2000" i="1" u="sng">
                <a:latin typeface="Times New Roman" pitchFamily="18" charset="0"/>
              </a:rPr>
              <a:t>Решение. </a:t>
            </a:r>
            <a:r>
              <a:rPr lang="ru-RU" sz="2000">
                <a:latin typeface="Times New Roman" pitchFamily="18" charset="0"/>
              </a:rPr>
              <a:t>Будем считать "кроликами" точки океана, а "клетками" - пары диаметрально противоположных точек планеты. Количество "кроликов" в данном случае - это площадь океана, а количество "клеток" - </a:t>
            </a:r>
            <a:r>
              <a:rPr lang="ru-RU" sz="2000" i="1">
                <a:latin typeface="Times New Roman" pitchFamily="18" charset="0"/>
              </a:rPr>
              <a:t>половина</a:t>
            </a:r>
            <a:r>
              <a:rPr lang="ru-RU" sz="2000">
                <a:latin typeface="Times New Roman" pitchFamily="18" charset="0"/>
              </a:rPr>
              <a:t> площади планеты. Поскольку площадь океана больше половины площади планеты, то "кроликов" больше, чем "клеток". Тогда есть "клетка", в которой сидит не менее двух "кроликов", т.е. пара противоположных точек, обе из которых - океан. У2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838200"/>
            <a:ext cx="2952750" cy="2952750"/>
          </a:xfrm>
          <a:noFill/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628650"/>
            <a:ext cx="37338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395288" y="620713"/>
            <a:ext cx="8424862" cy="48958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Таким образом, применяя данный метод, надо: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Определить, что удобно в задаче принять за </a:t>
            </a:r>
            <a:r>
              <a:rPr lang="ru-RU" sz="2400" b="1" smtClean="0"/>
              <a:t>«</a:t>
            </a:r>
            <a:r>
              <a:rPr lang="ru-RU" sz="2400" b="1" smtClean="0">
                <a:latin typeface="Times New Roman" pitchFamily="18" charset="0"/>
              </a:rPr>
              <a:t>клетки</a:t>
            </a:r>
            <a:r>
              <a:rPr lang="ru-RU" sz="2400" b="1" smtClean="0"/>
              <a:t>»</a:t>
            </a:r>
            <a:r>
              <a:rPr lang="ru-RU" sz="2400" b="1" smtClean="0">
                <a:latin typeface="Times New Roman" pitchFamily="18" charset="0"/>
              </a:rPr>
              <a:t>, а что за </a:t>
            </a:r>
            <a:r>
              <a:rPr lang="ru-RU" sz="2400" b="1" smtClean="0"/>
              <a:t>«</a:t>
            </a:r>
            <a:r>
              <a:rPr lang="ru-RU" sz="2400" b="1" smtClean="0">
                <a:latin typeface="Times New Roman" pitchFamily="18" charset="0"/>
              </a:rPr>
              <a:t>зайцев</a:t>
            </a:r>
            <a:r>
              <a:rPr lang="ru-RU" sz="2400" b="1" smtClean="0"/>
              <a:t>»</a:t>
            </a:r>
            <a:r>
              <a:rPr lang="ru-RU" sz="2400" b="1" smtClean="0">
                <a:latin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Получить </a:t>
            </a:r>
            <a:r>
              <a:rPr lang="ru-RU" sz="2400" b="1" smtClean="0"/>
              <a:t>«</a:t>
            </a:r>
            <a:r>
              <a:rPr lang="ru-RU" sz="2400" b="1" smtClean="0">
                <a:latin typeface="Times New Roman" pitchFamily="18" charset="0"/>
              </a:rPr>
              <a:t>клетки</a:t>
            </a:r>
            <a:r>
              <a:rPr lang="ru-RU" sz="2400" b="1" smtClean="0"/>
              <a:t>»</a:t>
            </a:r>
            <a:r>
              <a:rPr lang="ru-RU" sz="2400" b="1" smtClean="0">
                <a:latin typeface="Times New Roman" pitchFamily="18" charset="0"/>
              </a:rPr>
              <a:t>; чаще всего </a:t>
            </a:r>
            <a:r>
              <a:rPr lang="ru-RU" sz="2400" b="1" smtClean="0"/>
              <a:t>«</a:t>
            </a:r>
            <a:r>
              <a:rPr lang="ru-RU" sz="2400" b="1" smtClean="0">
                <a:latin typeface="Times New Roman" pitchFamily="18" charset="0"/>
              </a:rPr>
              <a:t>клеток</a:t>
            </a:r>
            <a:r>
              <a:rPr lang="ru-RU" sz="2400" b="1" smtClean="0"/>
              <a:t>»</a:t>
            </a:r>
            <a:r>
              <a:rPr lang="ru-RU" sz="2400" b="1" smtClean="0">
                <a:latin typeface="Times New Roman" pitchFamily="18" charset="0"/>
              </a:rPr>
              <a:t> меньше (больше), чем </a:t>
            </a:r>
            <a:r>
              <a:rPr lang="ru-RU" sz="2400" b="1" smtClean="0"/>
              <a:t>«</a:t>
            </a:r>
            <a:r>
              <a:rPr lang="ru-RU" sz="2400" b="1" smtClean="0">
                <a:latin typeface="Times New Roman" pitchFamily="18" charset="0"/>
              </a:rPr>
              <a:t>зайцев</a:t>
            </a:r>
            <a:r>
              <a:rPr lang="ru-RU" sz="2400" b="1" smtClean="0"/>
              <a:t>»</a:t>
            </a:r>
            <a:r>
              <a:rPr lang="ru-RU" sz="2400" b="1" smtClean="0">
                <a:latin typeface="Times New Roman" pitchFamily="18" charset="0"/>
              </a:rPr>
              <a:t> на одну (или более).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Выбрать для решения требуемую формулировку принципа Дирихле.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>
                <a:latin typeface="Times New Roman" pitchFamily="18" charset="0"/>
              </a:rPr>
              <a:t>    Принцип Дирихле важен, интересен, полезен. Его можно применять в повседневной жизни, что развивает логическое мышление.   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>
                <a:latin typeface="Times New Roman" pitchFamily="18" charset="0"/>
              </a:rPr>
              <a:t>    Многие олимпиадные задачи решаются, используя это специальный метод. Он дает возможность обобщать.</a:t>
            </a:r>
            <a:r>
              <a:rPr lang="ru-RU" sz="24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50825" y="692150"/>
            <a:ext cx="81724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Литература </a:t>
            </a:r>
          </a:p>
          <a:p>
            <a:r>
              <a:rPr lang="ru-RU" b="1"/>
              <a:t>А.В. Спивак </a:t>
            </a:r>
            <a:r>
              <a:rPr lang="ru-RU" b="1" i="1"/>
              <a:t>«Математический праздник»</a:t>
            </a:r>
            <a:r>
              <a:rPr lang="ru-RU"/>
              <a:t>.</a:t>
            </a:r>
            <a:br>
              <a:rPr lang="ru-RU"/>
            </a:br>
            <a:r>
              <a:rPr lang="ru-RU" b="1"/>
              <a:t>С.А. Генкин, И.В. Итенберг, Д.В. Фомин </a:t>
            </a:r>
            <a:r>
              <a:rPr lang="ru-RU" b="1" i="1"/>
              <a:t>«Ленинградские математические кружки»</a:t>
            </a:r>
            <a:r>
              <a:rPr lang="ru-RU"/>
              <a:t/>
            </a:r>
            <a:br>
              <a:rPr lang="ru-RU"/>
            </a:br>
            <a:r>
              <a:rPr lang="ru-RU" b="1"/>
              <a:t>А.Я. Канель-Белов, А.К. Ковальджи </a:t>
            </a:r>
            <a:r>
              <a:rPr lang="ru-RU" b="1" i="1"/>
              <a:t>«Как решают нестандартные задачи»</a:t>
            </a:r>
            <a:r>
              <a:rPr lang="ru-RU"/>
              <a:t>.</a:t>
            </a:r>
            <a:br>
              <a:rPr lang="ru-RU"/>
            </a:br>
            <a:r>
              <a:rPr lang="ru-RU" b="1"/>
              <a:t>С.А. Дориченко, И.В.Ященко </a:t>
            </a:r>
            <a:r>
              <a:rPr lang="ru-RU" b="1" i="1"/>
              <a:t>«57 Московская математическая олимпиада. Сборник подготовительных задач».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Цель: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mtClean="0"/>
              <a:t>Познакомить учащихся с новыми математическим методом решения задач, которые не рассматриваются в школьном курсе</a:t>
            </a:r>
          </a:p>
          <a:p>
            <a:pPr>
              <a:buFontTx/>
              <a:buChar char="-"/>
            </a:pPr>
            <a:r>
              <a:rPr lang="ru-RU" smtClean="0"/>
              <a:t>Научить решать  задачи с помощью принципа Дирихле;</a:t>
            </a:r>
          </a:p>
          <a:p>
            <a:pPr>
              <a:buFontTx/>
              <a:buChar char="-"/>
            </a:pPr>
            <a:r>
              <a:rPr lang="ru-RU" smtClean="0"/>
              <a:t>Показать его применение для решения разнообразных задач</a:t>
            </a:r>
          </a:p>
          <a:p>
            <a:pPr>
              <a:buFontTx/>
              <a:buChar char="-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/>
          </p:cNvSpPr>
          <p:nvPr>
            <p:ph type="body" sz="half" idx="1"/>
          </p:nvPr>
        </p:nvSpPr>
        <p:spPr>
          <a:xfrm>
            <a:off x="4067175" y="1268413"/>
            <a:ext cx="4826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000" smtClean="0"/>
              <a:t>                 </a:t>
            </a:r>
            <a:r>
              <a:rPr lang="ru-RU" sz="2400" b="1" smtClean="0">
                <a:latin typeface="Times New Roman" pitchFamily="18" charset="0"/>
              </a:rPr>
              <a:t>При решении различных математических        задач применяется специальный метод, получивший название: принцип Дирихле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000" smtClean="0"/>
              <a:t>.</a:t>
            </a:r>
          </a:p>
        </p:txBody>
      </p:sp>
      <p:pic>
        <p:nvPicPr>
          <p:cNvPr id="19460" name="Picture 4" descr="Петер Густав Лежён Дирихле (1805–1859),&#10;великий немецкий математик, изучал арифметику (теорема Дирихле о простых числах в арифметической прогрессии), математический анализ (признак сходимости Дирихле, ряды Дирихле), механику и математическую физику (принцип Дирихле в теории гармонических функций)."/>
          <p:cNvPicPr>
            <a:picLocks noChangeAspect="1" noChangeArrowheads="1"/>
          </p:cNvPicPr>
          <p:nvPr/>
        </p:nvPicPr>
        <p:blipFill>
          <a:blip r:embed="rId2">
            <a:lum bright="-6000" contrast="-12000"/>
          </a:blip>
          <a:srcRect/>
          <a:stretch>
            <a:fillRect/>
          </a:stretch>
        </p:blipFill>
        <p:spPr bwMode="auto">
          <a:xfrm>
            <a:off x="1187450" y="1412875"/>
            <a:ext cx="2560638" cy="33242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11188" y="4948238"/>
            <a:ext cx="3573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Петер Густав Лежен Дирихле</a:t>
            </a:r>
            <a:r>
              <a:rPr lang="ru-RU"/>
              <a:t> </a:t>
            </a:r>
          </a:p>
          <a:p>
            <a:pPr algn="ctr"/>
            <a:r>
              <a:rPr lang="ru-RU"/>
              <a:t>(13.2.1805 - 5.5.1859) </a:t>
            </a:r>
          </a:p>
        </p:txBody>
      </p:sp>
      <p:pic>
        <p:nvPicPr>
          <p:cNvPr id="4101" name="Picture 7" descr="кролик4"/>
          <p:cNvPicPr>
            <a:picLocks noChangeAspect="1" noChangeArrowheads="1"/>
          </p:cNvPicPr>
          <p:nvPr/>
        </p:nvPicPr>
        <p:blipFill>
          <a:blip r:embed="rId3">
            <a:lum bright="-18000"/>
          </a:blip>
          <a:srcRect l="6517" t="31822" r="19598"/>
          <a:stretch>
            <a:fillRect/>
          </a:stretch>
        </p:blipFill>
        <p:spPr bwMode="auto">
          <a:xfrm>
            <a:off x="5219700" y="3068638"/>
            <a:ext cx="3024188" cy="20923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507413" cy="55768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i="1" smtClean="0">
                <a:latin typeface="Arial" charset="0"/>
              </a:rPr>
              <a:t>     </a:t>
            </a:r>
            <a:r>
              <a:rPr lang="ru-RU" sz="2800" b="1" i="1" smtClean="0"/>
              <a:t>Дирихле Петер Август Лежён (1805-1859) — немецкий математик, иностранный член-корреспондент Петербургской Академии наук (1837), член многих других академий.</a:t>
            </a:r>
            <a:endParaRPr lang="ru-RU" sz="2800" b="1" i="1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2800" b="1" i="1" smtClean="0"/>
              <a:t> </a:t>
            </a:r>
            <a:r>
              <a:rPr lang="ru-RU" sz="2800" b="1" i="1" smtClean="0">
                <a:latin typeface="Arial" charset="0"/>
              </a:rPr>
              <a:t>  </a:t>
            </a:r>
            <a:r>
              <a:rPr lang="ru-RU" sz="1900" b="1" i="1" smtClean="0"/>
              <a:t>Дирихле родился в вестфальском </a:t>
            </a:r>
            <a:r>
              <a:rPr lang="ru-RU" sz="1900" b="1" i="1" smtClean="0">
                <a:latin typeface="Arial" charset="0"/>
              </a:rPr>
              <a:t> </a:t>
            </a:r>
            <a:r>
              <a:rPr lang="ru-RU" sz="1900" b="1" i="1" smtClean="0"/>
              <a:t>городе Дюрене в семье</a:t>
            </a:r>
            <a:r>
              <a:rPr lang="ru-RU" sz="1900" b="1" i="1" smtClean="0">
                <a:latin typeface="Arial" charset="0"/>
              </a:rPr>
              <a:t> </a:t>
            </a:r>
            <a:r>
              <a:rPr lang="ru-RU" sz="1900" b="1" i="1" smtClean="0"/>
              <a:t>почтмейстера. </a:t>
            </a:r>
            <a:r>
              <a:rPr lang="ru-RU" sz="2000" b="1" i="1" smtClean="0">
                <a:latin typeface="Arial" charset="0"/>
              </a:rPr>
              <a:t> </a:t>
            </a:r>
            <a:r>
              <a:rPr lang="ru-RU" sz="1900" b="1" i="1" smtClean="0"/>
              <a:t>В 12 лет Дирихле начал учиться в</a:t>
            </a:r>
            <a:r>
              <a:rPr lang="ru-RU" sz="1900" b="1" i="1" smtClean="0">
                <a:latin typeface="Arial" charset="0"/>
              </a:rPr>
              <a:t> </a:t>
            </a:r>
            <a:r>
              <a:rPr lang="ru-RU" sz="1900" b="1" i="1" smtClean="0"/>
              <a:t>гимназии в Бонне, спустя два года</a:t>
            </a:r>
            <a:r>
              <a:rPr lang="ru-RU" sz="2000" b="1" i="1" smtClean="0">
                <a:latin typeface="Arial" charset="0"/>
              </a:rPr>
              <a:t> </a:t>
            </a:r>
            <a:r>
              <a:rPr lang="ru-RU" sz="1900" b="1" i="1" smtClean="0"/>
              <a:t>в иезуитской гимназии в Кёльне, где</a:t>
            </a:r>
            <a:r>
              <a:rPr lang="ru-RU" sz="1900" b="1" i="1" smtClean="0">
                <a:latin typeface="Arial" charset="0"/>
              </a:rPr>
              <a:t> </a:t>
            </a:r>
            <a:r>
              <a:rPr lang="ru-RU" sz="1900" b="1" i="1" smtClean="0"/>
              <a:t>в числе прочих преподавателей его</a:t>
            </a:r>
            <a:r>
              <a:rPr lang="ru-RU" sz="2000" b="1" i="1" smtClean="0">
                <a:latin typeface="Arial" charset="0"/>
              </a:rPr>
              <a:t> </a:t>
            </a:r>
            <a:r>
              <a:rPr lang="ru-RU" sz="1900" b="1" i="1" smtClean="0"/>
              <a:t>учил Георг Ом.</a:t>
            </a:r>
            <a:r>
              <a:rPr lang="ru-RU" sz="2000" b="1" i="1" smtClean="0">
                <a:latin typeface="Arial" charset="0"/>
              </a:rPr>
              <a:t> </a:t>
            </a:r>
            <a:r>
              <a:rPr lang="ru-RU" sz="1900" b="1" i="1" smtClean="0"/>
              <a:t>С 1822 по 1827 г. жил в качестве</a:t>
            </a:r>
            <a:r>
              <a:rPr lang="ru-RU" sz="2000" b="1" i="1" smtClean="0">
                <a:latin typeface="Arial" charset="0"/>
              </a:rPr>
              <a:t> </a:t>
            </a:r>
            <a:r>
              <a:rPr lang="ru-RU" sz="1900" b="1" i="1" smtClean="0"/>
              <a:t>домашнего учителя в Париже, где</a:t>
            </a:r>
            <a:r>
              <a:rPr lang="ru-RU" sz="2000" b="1" i="1" smtClean="0">
                <a:latin typeface="Arial" charset="0"/>
              </a:rPr>
              <a:t>  </a:t>
            </a:r>
            <a:r>
              <a:rPr lang="ru-RU" sz="1900" b="1" i="1" smtClean="0"/>
              <a:t>вращался в кругу Фурье.</a:t>
            </a:r>
            <a:r>
              <a:rPr lang="ru-RU" sz="2000" b="1" i="1" smtClean="0">
                <a:latin typeface="Arial" charset="0"/>
              </a:rPr>
              <a:t> </a:t>
            </a:r>
            <a:r>
              <a:rPr lang="ru-RU" sz="1900" b="1" i="1" smtClean="0"/>
              <a:t>   В 1827г.</a:t>
            </a:r>
            <a:r>
              <a:rPr lang="ru-RU" sz="1900" smtClean="0"/>
              <a:t> </a:t>
            </a:r>
            <a:r>
              <a:rPr lang="ru-RU" sz="1900" b="1" i="1" smtClean="0"/>
              <a:t>устраивается на должность приватдоцента университета Бреслау (Вроцлав). </a:t>
            </a:r>
            <a:r>
              <a:rPr lang="ru-RU" sz="1900" b="1" i="1" smtClean="0">
                <a:latin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1900" b="1" i="1" smtClean="0"/>
              <a:t>В 1829 г. он перебирается в Берлин,</a:t>
            </a:r>
            <a:r>
              <a:rPr lang="ru-RU" sz="1900" b="1" i="1" smtClean="0">
                <a:latin typeface="Arial" charset="0"/>
              </a:rPr>
              <a:t> </a:t>
            </a:r>
            <a:r>
              <a:rPr lang="ru-RU" sz="1900" b="1" i="1" smtClean="0"/>
              <a:t> где проработал непрерывно 26 лет</a:t>
            </a:r>
            <a:r>
              <a:rPr lang="ru-RU" sz="1900" b="1" i="1" smtClean="0">
                <a:latin typeface="Arial" charset="0"/>
              </a:rPr>
              <a:t> </a:t>
            </a:r>
            <a:r>
              <a:rPr lang="ru-RU" sz="1900" b="1" i="1" smtClean="0"/>
              <a:t> сначала как доцент,  затем с 1831 г. как</a:t>
            </a:r>
            <a:r>
              <a:rPr lang="ru-RU" sz="1900" b="1" i="1" smtClean="0">
                <a:latin typeface="Arial" charset="0"/>
              </a:rPr>
              <a:t> </a:t>
            </a:r>
            <a:r>
              <a:rPr lang="ru-RU" sz="1900" b="1" i="1" smtClean="0"/>
              <a:t>экстраординарный профессор и</a:t>
            </a:r>
          </a:p>
          <a:p>
            <a:pPr>
              <a:buFont typeface="Arial" charset="0"/>
              <a:buNone/>
            </a:pPr>
            <a:r>
              <a:rPr lang="ru-RU" sz="1900" b="1" i="1" smtClean="0"/>
              <a:t>с 1839 г. как ординарный профессор Берлинского университета.</a:t>
            </a:r>
            <a:r>
              <a:rPr lang="ru-RU" sz="1900" b="1" i="1" smtClean="0">
                <a:latin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1900" b="1" i="1" smtClean="0"/>
              <a:t>В 1855 г. Дирихле становится </a:t>
            </a:r>
            <a:r>
              <a:rPr lang="ru-RU" sz="1900" b="1" i="1" smtClean="0">
                <a:latin typeface="Arial" charset="0"/>
              </a:rPr>
              <a:t> в </a:t>
            </a:r>
            <a:r>
              <a:rPr lang="ru-RU" sz="1900" b="1" i="1" smtClean="0"/>
              <a:t>качестве преемника Гаусса</a:t>
            </a:r>
            <a:r>
              <a:rPr lang="ru-RU" sz="1900" b="1" i="1" smtClean="0">
                <a:latin typeface="Arial" charset="0"/>
              </a:rPr>
              <a:t> </a:t>
            </a:r>
            <a:r>
              <a:rPr lang="ru-RU" sz="1900" b="1" i="1" smtClean="0"/>
              <a:t>профессором высшей математики в</a:t>
            </a:r>
            <a:r>
              <a:rPr lang="ru-RU" sz="1900" b="1" i="1" smtClean="0">
                <a:latin typeface="Arial" charset="0"/>
              </a:rPr>
              <a:t>  </a:t>
            </a:r>
            <a:r>
              <a:rPr lang="ru-RU" sz="1900" b="1" i="1" smtClean="0"/>
              <a:t>Гёттингенском университете.</a:t>
            </a:r>
            <a:endParaRPr lang="ru-RU" sz="1900" smtClean="0"/>
          </a:p>
          <a:p>
            <a:pPr>
              <a:lnSpc>
                <a:spcPct val="80000"/>
              </a:lnSpc>
            </a:pPr>
            <a:endParaRPr lang="ru-RU" sz="1900" smtClean="0"/>
          </a:p>
          <a:p>
            <a:pPr>
              <a:lnSpc>
                <a:spcPct val="80000"/>
              </a:lnSpc>
            </a:pPr>
            <a:endParaRPr lang="ru-RU" sz="20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8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body" sz="half" idx="1"/>
          </p:nvPr>
        </p:nvSpPr>
        <p:spPr>
          <a:xfrm>
            <a:off x="179388" y="333375"/>
            <a:ext cx="8713787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     </a:t>
            </a:r>
            <a:r>
              <a:rPr lang="ru-RU" sz="2000" b="1" smtClean="0">
                <a:latin typeface="Times New Roman" pitchFamily="18" charset="0"/>
              </a:rPr>
              <a:t>В комбинаторике</a:t>
            </a:r>
            <a:r>
              <a:rPr lang="ru-RU" sz="2000" b="1" smtClean="0">
                <a:latin typeface="Arial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при́нцип Дирихле́ (</a:t>
            </a:r>
            <a:r>
              <a:rPr lang="ru-RU" sz="2000" b="1" u="sng" smtClean="0">
                <a:latin typeface="Times New Roman" pitchFamily="18" charset="0"/>
              </a:rPr>
              <a:t>нем</a:t>
            </a:r>
            <a:r>
              <a:rPr lang="ru-RU" sz="2000" b="1" smtClean="0">
                <a:latin typeface="Times New Roman" pitchFamily="18" charset="0"/>
              </a:rPr>
              <a:t>.</a:t>
            </a:r>
            <a:r>
              <a:rPr lang="ru-RU" sz="2000" b="1" smtClean="0"/>
              <a:t> </a:t>
            </a:r>
            <a:r>
              <a:rPr lang="de-DE" sz="2000" b="1" i="1" smtClean="0">
                <a:latin typeface="Times New Roman" pitchFamily="18" charset="0"/>
              </a:rPr>
              <a:t>Schubfachprinzip</a:t>
            </a:r>
            <a:r>
              <a:rPr lang="ru-RU" sz="2000" b="1" smtClean="0">
                <a:latin typeface="Times New Roman" pitchFamily="18" charset="0"/>
              </a:rPr>
              <a:t>, </a:t>
            </a:r>
            <a:r>
              <a:rPr lang="ru-RU" sz="2000" b="1" smtClean="0"/>
              <a:t>«</a:t>
            </a:r>
            <a:r>
              <a:rPr lang="ru-RU" sz="2000" b="1" smtClean="0">
                <a:latin typeface="Times New Roman" pitchFamily="18" charset="0"/>
              </a:rPr>
              <a:t>принцип ящиков</a:t>
            </a:r>
            <a:r>
              <a:rPr lang="ru-RU" sz="2000" b="1" smtClean="0"/>
              <a:t>»</a:t>
            </a:r>
            <a:r>
              <a:rPr lang="ru-RU" sz="2000" b="1" smtClean="0">
                <a:latin typeface="Times New Roman" pitchFamily="18" charset="0"/>
              </a:rPr>
              <a:t>) </a:t>
            </a:r>
            <a:r>
              <a:rPr lang="ru-RU" sz="2000" b="1" smtClean="0"/>
              <a:t>—</a:t>
            </a:r>
            <a:r>
              <a:rPr lang="ru-RU" sz="2000" b="1" smtClean="0">
                <a:latin typeface="Times New Roman" pitchFamily="18" charset="0"/>
              </a:rPr>
              <a:t> утверждение, сформулированное немецким математиком Дирихле в 1834 году, устанавливающее связь между объектами (</a:t>
            </a:r>
            <a:r>
              <a:rPr lang="ru-RU" sz="2000" b="1" smtClean="0"/>
              <a:t>«</a:t>
            </a:r>
            <a:r>
              <a:rPr lang="ru-RU" sz="2000" b="1" i="1" smtClean="0">
                <a:latin typeface="Times New Roman" pitchFamily="18" charset="0"/>
              </a:rPr>
              <a:t>кроликами</a:t>
            </a:r>
            <a:r>
              <a:rPr lang="ru-RU" sz="2000" b="1" smtClean="0"/>
              <a:t>»</a:t>
            </a:r>
            <a:r>
              <a:rPr lang="ru-RU" sz="2000" b="1" smtClean="0">
                <a:latin typeface="Times New Roman" pitchFamily="18" charset="0"/>
              </a:rPr>
              <a:t>) и контейнерами (</a:t>
            </a:r>
            <a:r>
              <a:rPr lang="ru-RU" sz="2000" b="1" smtClean="0"/>
              <a:t>«</a:t>
            </a:r>
            <a:r>
              <a:rPr lang="ru-RU" sz="2000" b="1" smtClean="0">
                <a:latin typeface="Times New Roman" pitchFamily="18" charset="0"/>
              </a:rPr>
              <a:t>клетками</a:t>
            </a:r>
            <a:r>
              <a:rPr lang="ru-RU" sz="2000" b="1" smtClean="0"/>
              <a:t>»</a:t>
            </a:r>
            <a:r>
              <a:rPr lang="ru-RU" sz="2000" b="1" smtClean="0">
                <a:latin typeface="Times New Roman" pitchFamily="18" charset="0"/>
              </a:rPr>
              <a:t>) при выполнении определённых условий. В английском и некоторых других языках утверждение известно как </a:t>
            </a:r>
            <a:r>
              <a:rPr lang="ru-RU" sz="2000" b="1" smtClean="0"/>
              <a:t>«</a:t>
            </a:r>
            <a:r>
              <a:rPr lang="ru-RU" sz="2000" b="1" smtClean="0">
                <a:latin typeface="Times New Roman" pitchFamily="18" charset="0"/>
              </a:rPr>
              <a:t>принцип голубей и ящиков</a:t>
            </a:r>
            <a:r>
              <a:rPr lang="ru-RU" sz="2000" b="1" smtClean="0"/>
              <a:t>»</a:t>
            </a:r>
            <a:r>
              <a:rPr lang="ru-RU" sz="2000" b="1" smtClean="0">
                <a:latin typeface="Times New Roman" pitchFamily="18" charset="0"/>
              </a:rPr>
              <a:t> (англ.</a:t>
            </a:r>
            <a:r>
              <a:rPr lang="ru-RU" sz="2000" b="1" smtClean="0">
                <a:latin typeface="Arial" charset="0"/>
              </a:rPr>
              <a:t>  </a:t>
            </a:r>
            <a:r>
              <a:rPr lang="ru-RU" sz="2000" b="1" i="1" smtClean="0">
                <a:latin typeface="Times New Roman" pitchFamily="18" charset="0"/>
              </a:rPr>
              <a:t>Pigeonhole principle</a:t>
            </a:r>
            <a:r>
              <a:rPr lang="ru-RU" sz="2000" b="1" smtClean="0">
                <a:latin typeface="Times New Roman" pitchFamily="18" charset="0"/>
              </a:rPr>
              <a:t>), когда объектами являются голуби, а контейнерами </a:t>
            </a:r>
            <a:r>
              <a:rPr lang="ru-RU" sz="2000" b="1" smtClean="0"/>
              <a:t>—</a:t>
            </a:r>
            <a:r>
              <a:rPr lang="ru-RU" sz="2000" b="1" smtClean="0">
                <a:latin typeface="Times New Roman" pitchFamily="18" charset="0"/>
              </a:rPr>
              <a:t> ящики.</a:t>
            </a:r>
            <a:r>
              <a:rPr lang="ru-RU" sz="2000" smtClean="0">
                <a:latin typeface="Times New Roman" pitchFamily="18" charset="0"/>
              </a:rPr>
              <a:t> </a:t>
            </a:r>
          </a:p>
        </p:txBody>
      </p:sp>
      <p:pic>
        <p:nvPicPr>
          <p:cNvPr id="6147" name="Picture 3" descr="200px-Pigeons-in-hol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492375"/>
            <a:ext cx="25209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68313" y="4652963"/>
            <a:ext cx="33035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9</a:t>
            </a:r>
            <a:r>
              <a:rPr lang="ru-RU"/>
              <a:t> клеток содержат </a:t>
            </a:r>
            <a:r>
              <a:rPr lang="ru-RU" b="1"/>
              <a:t>7</a:t>
            </a:r>
            <a:r>
              <a:rPr lang="ru-RU"/>
              <a:t> голубей,</a:t>
            </a:r>
          </a:p>
          <a:p>
            <a:pPr algn="ctr"/>
            <a:r>
              <a:rPr lang="ru-RU"/>
              <a:t> по принципу</a:t>
            </a:r>
          </a:p>
          <a:p>
            <a:pPr algn="ctr"/>
            <a:r>
              <a:rPr lang="ru-RU"/>
              <a:t> Дирихле хотя бы</a:t>
            </a:r>
          </a:p>
          <a:p>
            <a:pPr algn="ctr"/>
            <a:r>
              <a:rPr lang="ru-RU"/>
              <a:t> 9-7=</a:t>
            </a:r>
            <a:r>
              <a:rPr lang="ru-RU" b="1"/>
              <a:t>2</a:t>
            </a:r>
            <a:r>
              <a:rPr lang="ru-RU"/>
              <a:t> клетки свободны </a:t>
            </a:r>
          </a:p>
        </p:txBody>
      </p:sp>
      <p:pic>
        <p:nvPicPr>
          <p:cNvPr id="6149" name="Picture 5" descr="200px-TooManyPigeon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2276475"/>
            <a:ext cx="25923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932363" y="4508500"/>
            <a:ext cx="34940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9</a:t>
            </a:r>
            <a:r>
              <a:rPr lang="ru-RU"/>
              <a:t> клеток содержат </a:t>
            </a:r>
            <a:r>
              <a:rPr lang="ru-RU" b="1"/>
              <a:t>10</a:t>
            </a:r>
            <a:r>
              <a:rPr lang="ru-RU"/>
              <a:t> голубей, </a:t>
            </a:r>
          </a:p>
          <a:p>
            <a:pPr algn="ctr"/>
            <a:r>
              <a:rPr lang="ru-RU"/>
              <a:t>по принципу Дирихле хотя бы</a:t>
            </a:r>
          </a:p>
          <a:p>
            <a:pPr algn="ctr"/>
            <a:r>
              <a:rPr lang="ru-RU"/>
              <a:t> в одной клетке находятся</a:t>
            </a:r>
          </a:p>
          <a:p>
            <a:pPr algn="ctr"/>
            <a:r>
              <a:rPr lang="ru-RU"/>
              <a:t> более одного голубя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9900"/>
                </a:solidFill>
                <a:latin typeface="Times New Roman" pitchFamily="18" charset="0"/>
              </a:rPr>
              <a:t>Формулировки</a:t>
            </a:r>
            <a:r>
              <a:rPr lang="ru-RU" smtClean="0"/>
              <a:t> 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5616575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     </a:t>
            </a:r>
            <a:r>
              <a:rPr lang="ru-RU" sz="1600" b="1" i="1" smtClean="0"/>
              <a:t>Наиболее распространена следующая формулировка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/>
              <a:t> этого принципа: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Если кролики рассажены в клетки, причём число кроликов больше числа клеток, то хотя бы в одной из клеток находится более одного кролика.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                     </a:t>
            </a:r>
            <a:r>
              <a:rPr lang="ru-RU" sz="1600" b="1" i="1" smtClean="0"/>
              <a:t>Более общая формулировка звучит так</a:t>
            </a:r>
            <a:r>
              <a:rPr lang="ru-RU" sz="160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Если </a:t>
            </a:r>
            <a:r>
              <a:rPr lang="ru-RU" sz="1600" i="1" smtClean="0"/>
              <a:t>m</a:t>
            </a:r>
            <a:r>
              <a:rPr lang="ru-RU" sz="1600" smtClean="0"/>
              <a:t> кроликов рассажены в </a:t>
            </a:r>
            <a:r>
              <a:rPr lang="ru-RU" sz="1600" i="1" smtClean="0"/>
              <a:t>n</a:t>
            </a:r>
            <a:r>
              <a:rPr lang="ru-RU" sz="1600" smtClean="0"/>
              <a:t> клеток, то хотя бы в одной клетке находится не менее   кроликов, а также хотя бы в одной клетке находится не более   кроликов.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     </a:t>
            </a:r>
            <a:r>
              <a:rPr lang="ru-RU" sz="1600" b="1" i="1" smtClean="0"/>
              <a:t>Возможны также несколько формулировок для частных случаев: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Если число клеток больше, чем число кроликов, то как минимум одна клетка пуста.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600" smtClean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3708400" y="47974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7173" name="Picture 5" descr="dirih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5350" y="1341438"/>
            <a:ext cx="31686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9900"/>
                </a:solidFill>
                <a:latin typeface="Times New Roman" pitchFamily="18" charset="0"/>
              </a:rPr>
              <a:t>Рассмотрим примеры различных задач, решаемых с помощью принципа Дирихле.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684213" y="1600200"/>
            <a:ext cx="8135937" cy="4525963"/>
          </a:xfrm>
        </p:spPr>
        <p:txBody>
          <a:bodyPr/>
          <a:lstStyle/>
          <a:p>
            <a:pPr marL="609600" indent="-60960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                            1.   В классе 15 учеников. Докажите,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                            что найдутся как минимум 2 ученика,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                            отмечающих дни рождения в один  месяц.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                                      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                                                    РЕШЕНИЕ: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        Пусть 15 учеников будут «зайцы». Тогда «клетками» будут месяцы года, их 12. Так как 15 &gt; 12, то, по принципу Дирихле, найдется, как минимум, одна клетка, в которой будет сидеть, по крайней мере, 2 «зайца». То есть, найдется месяц, в котором будут отмечать дни рождения не менее 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        2 учеников класса. </a:t>
            </a:r>
          </a:p>
        </p:txBody>
      </p:sp>
      <p:pic>
        <p:nvPicPr>
          <p:cNvPr id="8196" name="Picture 5" descr="school2548">
            <a:hlinkClick r:id="rId2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28775"/>
            <a:ext cx="2520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009900"/>
                </a:solidFill>
                <a:latin typeface="Times New Roman" pitchFamily="18" charset="0"/>
              </a:rPr>
              <a:t>2. Внутри равностороннего треугольника со стороной 1 см рас­положено 5 точек. Докажите, что расстояние между некото­рыми двумя из них меньше 0,5 см.</a:t>
            </a:r>
          </a:p>
        </p:txBody>
      </p:sp>
      <p:sp>
        <p:nvSpPr>
          <p:cNvPr id="21508" name="Rectangle 4"/>
          <p:cNvSpPr>
            <a:spLocks noGrp="1"/>
          </p:cNvSpPr>
          <p:nvPr>
            <p:ph type="body" sz="half" idx="1"/>
          </p:nvPr>
        </p:nvSpPr>
        <p:spPr>
          <a:xfrm>
            <a:off x="0" y="1600200"/>
            <a:ext cx="7380288" cy="49974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i="1" smtClean="0"/>
              <a:t>      </a:t>
            </a:r>
            <a:r>
              <a:rPr lang="ru-RU" sz="1800" smtClean="0"/>
              <a:t>РЕШЕНИЕ:</a:t>
            </a:r>
            <a:r>
              <a:rPr lang="ru-RU" sz="1800" i="1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           Это наиболее трудная задача на принцип Дирихле . Но на примере ее решения очень хорошо видны все достоинства принципа Дирихле. Итак, при решении сначала надо выбрать что-то за «зайцев». Так как в условии задачи фигурирует число «5», то пусть 5 точек будут «зайцами». Так как «клеток» должно быть меньше, и чаще всего на 1, то их должно         быть 4. Как получить эти 4 «клетки»? Так как в условии     задачи есть еще 2 числа; 1 и 0,5; причем второе меньше первого в 2 раза, то можно получить 4 « клетки </a:t>
            </a:r>
            <a:r>
              <a:rPr lang="ru-RU" sz="1800" i="1" smtClean="0"/>
              <a:t>», </a:t>
            </a:r>
            <a:r>
              <a:rPr lang="ru-RU" sz="1800" smtClean="0"/>
              <a:t>разбив равносторонний треугольник с помощью проведения отрезков, соединяющих середины сторон. Тогда получим 4 равносторонних треугольника со сторонами по 0,5 см, которые и будут у нас «клетками». Так как  «зайцев» - 5, «клеток» - 4 и 5</a:t>
            </a:r>
            <a:r>
              <a:rPr lang="en-US" sz="1800" smtClean="0"/>
              <a:t>&gt;</a:t>
            </a:r>
            <a:r>
              <a:rPr lang="ru-RU" sz="1800" smtClean="0"/>
              <a:t>4,то, по принципу Дирихле, найдется «клетка» - равносторонний треугольник со стороной 0,5 см, в который попадут не менее двух «зайцев» -  точек.  Так как 4 треугольника равны и расстояние между точками в любом треугольнике меньше, чем 0,5 см. т.е. некоторыми двумя точками из пяти расстояние будет меньше, чем 0,5.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smtClean="0"/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6804025" y="1773238"/>
            <a:ext cx="2016125" cy="237648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7308850" y="2924175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7308850" y="2924175"/>
            <a:ext cx="503238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 flipH="1">
            <a:off x="7812088" y="2924175"/>
            <a:ext cx="504825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7667625" y="23495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7667625" y="30686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9226" name="Text Box 13"/>
          <p:cNvSpPr txBox="1">
            <a:spLocks noChangeArrowheads="1"/>
          </p:cNvSpPr>
          <p:nvPr/>
        </p:nvSpPr>
        <p:spPr bwMode="auto">
          <a:xfrm>
            <a:off x="7164388" y="3573463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8172450" y="36449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r>
              <a:rPr lang="ru-RU" sz="4000" smtClean="0"/>
              <a:t>	</a:t>
            </a:r>
            <a:r>
              <a:rPr lang="ru-RU" sz="2800" b="1" smtClean="0">
                <a:solidFill>
                  <a:srgbClr val="009900"/>
                </a:solidFill>
                <a:latin typeface="Times New Roman" pitchFamily="18" charset="0"/>
              </a:rPr>
              <a:t>Дано 12 целых чисел. Докажите, что из них можно выбрать 2, разность которых делится на 11.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1692275" y="1600200"/>
            <a:ext cx="6994525" cy="4525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i="1" smtClean="0"/>
              <a:t>РЕШЕНИЕ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/>
              <a:t>    Примем числа за «зайцев». Так как их 12, то «клеток» должно быть меньше. Пусть «клетки» —это остатки от деления целого числа на 11. Всего «клеток» будет 11: О, 1, 2, 3, 4, 5, 6, 7, 8, 9,10. Тогда, по принципу Дирихле, найдется «клетка», в которой будут сидеть не менее чем 2 «зайца», то есть найдутся 2 целых числа с одним остатком. А разность двух чисел с одинаковым остатком от деления на 11, будет делиться на 11 </a:t>
            </a:r>
          </a:p>
        </p:txBody>
      </p:sp>
      <p:pic>
        <p:nvPicPr>
          <p:cNvPr id="10244" name="Picture 5" descr="school2175">
            <a:hlinkClick r:id="rId2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3"/>
          <a:srcRect l="19345"/>
          <a:stretch>
            <a:fillRect/>
          </a:stretch>
        </p:blipFill>
        <p:spPr bwMode="auto">
          <a:xfrm>
            <a:off x="250825" y="1557338"/>
            <a:ext cx="180022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1154</Words>
  <PresentationFormat>Экран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Слайд 1</vt:lpstr>
      <vt:lpstr>Цель:</vt:lpstr>
      <vt:lpstr>Слайд 3</vt:lpstr>
      <vt:lpstr>Слайд 4</vt:lpstr>
      <vt:lpstr>Слайд 5</vt:lpstr>
      <vt:lpstr>Формулировки </vt:lpstr>
      <vt:lpstr>Рассмотрим примеры различных задач, решаемых с помощью принципа Дирихле.</vt:lpstr>
      <vt:lpstr>2. Внутри равностороннего треугольника со стороной 1 см рас­положено 5 точек. Докажите, что расстояние между некото­рыми двумя из них меньше 0,5 см.</vt:lpstr>
      <vt:lpstr> Дано 12 целых чисел. Докажите, что из них можно выбрать 2, разность которых делится на 11.</vt:lpstr>
      <vt:lpstr>  В ковре размером 3x3 метра Коля проделал 8 дырок. Докажите, что из него можно вырезать коврик размером 1x1 метр, не содержащий внутри себя дырок.  (Дырки можно считать точечными.) </vt:lpstr>
      <vt:lpstr> Геометрическая задача Внутри равнобедренной трапеции со стороной 2 расположено 4 точки. Доказать, что расстояние между некоторыми двумя из них меньше 1. </vt:lpstr>
      <vt:lpstr>Задача  На планете Земля океан занимает больше половины площади поверхности. Докажите, что в мировом океане можно указать две диаметрально противоположные точки. 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Федор</dc:creator>
  <cp:lastModifiedBy>Екатерина</cp:lastModifiedBy>
  <cp:revision>19</cp:revision>
  <dcterms:modified xsi:type="dcterms:W3CDTF">2020-03-31T00:43:06Z</dcterms:modified>
</cp:coreProperties>
</file>